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8" r:id="rId13"/>
    <p:sldId id="271" r:id="rId14"/>
    <p:sldId id="266" r:id="rId15"/>
    <p:sldId id="270" r:id="rId16"/>
    <p:sldId id="269" r:id="rId1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00FF00"/>
    <a:srgbClr val="0000CC"/>
    <a:srgbClr val="F54168"/>
    <a:srgbClr val="130105"/>
    <a:srgbClr val="1400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áromszög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5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E82365-3C4A-4643-8255-DFC699523C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EB5F-86C4-4A74-9108-A0BEE42918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BE5C-171C-4E52-B1D9-9875D0AE99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C186A-6425-4AE7-A543-6D4B0C85E15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Háromszög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Egyenes összekötő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FD7-8254-4D78-98F8-66F7087121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14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0D8A-643A-47EB-87E0-06677EB080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686B845-A718-4DB6-BF5E-F9225843AB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14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BE7-6A67-4994-9A9F-AF2998ADCF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4ED71-A45B-469D-A0E2-B831E42B88F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Tm="1014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9767D92-3274-4727-8C10-83006A382E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14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A837B75-0E7C-48CA-B2EE-70CBEBABD0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14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054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B94EA1-F42D-4B4D-B022-0D37490415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69" r:id="rId4"/>
    <p:sldLayoutId id="2147483777" r:id="rId5"/>
    <p:sldLayoutId id="2147483770" r:id="rId6"/>
    <p:sldLayoutId id="2147483771" r:id="rId7"/>
    <p:sldLayoutId id="2147483778" r:id="rId8"/>
    <p:sldLayoutId id="2147483779" r:id="rId9"/>
    <p:sldLayoutId id="2147483772" r:id="rId10"/>
    <p:sldLayoutId id="2147483773" r:id="rId11"/>
  </p:sldLayoutIdLst>
  <p:transition spd="med" advTm="10140">
    <p:dissolv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munkalap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akaland.hu/energiaorszag/energiaforrasok" TargetMode="External"/><Relationship Id="rId2" Type="http://schemas.openxmlformats.org/officeDocument/2006/relationships/hyperlink" Target="file:///E:\Power%20Point\.79.746.11.11.0...0.0...1c.1.2.img.BScEIIq_03A&amp;bav=on.2,or.r_gc.r_pw.r_qf.&amp;bvm=bv.42080656,d.Yms&amp;fp=30c127446224e611&amp;biw=1440&amp;bih=73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920875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Megújuló energiák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363"/>
            <a:ext cx="6400800" cy="1752600"/>
          </a:xfrm>
        </p:spPr>
        <p:txBody>
          <a:bodyPr>
            <a:normAutofit/>
          </a:bodyPr>
          <a:lstStyle/>
          <a:p>
            <a:pPr algn="l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u-HU" sz="2800"/>
              <a:t>Készítette: Bánhalmi Marcell</a:t>
            </a:r>
          </a:p>
        </p:txBody>
      </p:sp>
      <p:pic>
        <p:nvPicPr>
          <p:cNvPr id="9220" name="Picture 5" descr="522765_89fd2171ae58f0ba48c759feb64da430_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43125"/>
            <a:ext cx="32734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0" y="4365625"/>
            <a:ext cx="6443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/>
              <a:t>Felkészítő tanár: Szakács Attiláné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0" y="5157788"/>
            <a:ext cx="54737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/>
              <a:t>Ihász Gábor Általános Iskola</a:t>
            </a:r>
          </a:p>
          <a:p>
            <a:pPr>
              <a:spcBef>
                <a:spcPct val="50000"/>
              </a:spcBef>
            </a:pPr>
            <a:r>
              <a:rPr lang="hu-HU" sz="2800"/>
              <a:t>8542 Vaszar, Fő utca 9.</a:t>
            </a:r>
          </a:p>
        </p:txBody>
      </p:sp>
    </p:spTree>
  </p:cSld>
  <p:clrMapOvr>
    <a:masterClrMapping/>
  </p:clrMapOvr>
  <p:transition spd="med" advTm="5891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4663" y="5556"/>
            <a:ext cx="8229600" cy="1399033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Hidrogén üzemanyagcellák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125538"/>
            <a:ext cx="8229600" cy="5375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Tudnivalók: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A víz hidrogénből és oxigénből áll. Ha elektromos áramot vezetünk bele, a vízmolekulák kötései felbomlanak, azaz az őket alkotó hidrogénre és oxigénre válnak szét. A hidrogén és az oxigén gázhalmazállapotban távozik. Ezt a folyamatot elektrolízisnek nevezzük.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Előnyök: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A folyamat egyedüli mellékterméke a víz és kismennyiségű hő. Mindkettő újrahasznosítható.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 Az eljárás semmilyen zajjal nem jár.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Hátrányok: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A hidrogén egy darabig még biztosan nem lesz annyira széles körben hozzáférhető, mint napjainkban a benzin.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A hidrogén rendkívül gyúlékony, könnyen robban.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Folyamat: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1. A víz az oxigén és a hidrogén vegyülete.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2. Az áramot átvezetjük a vízen, ekkor a kémiai kötés felbomlik és oxigén és hidrogén keletkezik.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3. A hidrogén és az oxigén gázként felszabadul.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4. A hidrogén és az oxigén összekapcsolódik ezáltal áram, hő keletkezik.</a:t>
            </a:r>
          </a:p>
          <a:p>
            <a:pPr eaLnBrk="1" hangingPunct="1">
              <a:lnSpc>
                <a:spcPct val="90000"/>
              </a:lnSpc>
            </a:pPr>
            <a:endParaRPr lang="hu-HU" sz="1700" b="1" i="1" dirty="0" smtClean="0"/>
          </a:p>
          <a:p>
            <a:pPr eaLnBrk="1" hangingPunct="1">
              <a:lnSpc>
                <a:spcPct val="80000"/>
              </a:lnSpc>
            </a:pPr>
            <a:endParaRPr lang="hu-HU" sz="1700" dirty="0" smtClean="0"/>
          </a:p>
          <a:p>
            <a:pPr eaLnBrk="1" hangingPunct="1">
              <a:lnSpc>
                <a:spcPct val="80000"/>
              </a:lnSpc>
            </a:pPr>
            <a:endParaRPr lang="hu-HU" sz="1700" dirty="0" smtClean="0"/>
          </a:p>
        </p:txBody>
      </p:sp>
    </p:spTree>
  </p:cSld>
  <p:clrMapOvr>
    <a:masterClrMapping/>
  </p:clrMapOvr>
  <p:transition spd="med" advTm="4964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Hullámenergia</a:t>
            </a:r>
            <a:b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959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1800" b="1" i="1" smtClean="0"/>
              <a:t>Tudnivalók: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A Föld felszínének több mint háromnegyed részét tavak, folyók, tengerek és óceánok borítják. A felszálló meleg levegő helyébe áramló hűvösebb légtömegek mozgásba hozzák ezeket a víztömegeket: így keletkeznek a hullámok.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b="1" i="1" smtClean="0"/>
              <a:t>Előnyök: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Ez az energiaforrás hatalmas lehetőségeket rejt a tengerparti országok számára. 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Kiszámíthatóbb és tervezhetőbb, mint a szél.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b="1" i="1" smtClean="0"/>
              <a:t>Hátrányok: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Olyan berendezéseket kell tervezni, amelyek ellenállnak a rossz időjárási körülményeknek, például az erős viharoknak, szökőáraknak is.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b="1" i="1" smtClean="0"/>
              <a:t>Folyamat: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1. A tengereken van egy nyitott kamra turbinákkal felszerelve.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2. Mély hullámok dugattyúként viselkedve fel-le mozognak ezáltal mozgatják a turbinákat.</a:t>
            </a:r>
          </a:p>
          <a:p>
            <a:pPr eaLnBrk="1" hangingPunct="1">
              <a:lnSpc>
                <a:spcPct val="90000"/>
              </a:lnSpc>
            </a:pPr>
            <a:r>
              <a:rPr lang="hu-HU" sz="1800" smtClean="0"/>
              <a:t>3. Turbina meghajt egy generátort és áram keletkezik.</a:t>
            </a:r>
          </a:p>
          <a:p>
            <a:pPr eaLnBrk="1" hangingPunct="1">
              <a:lnSpc>
                <a:spcPct val="80000"/>
              </a:lnSpc>
            </a:pPr>
            <a:endParaRPr lang="hu-HU" sz="1800" smtClean="0"/>
          </a:p>
          <a:p>
            <a:pPr eaLnBrk="1" hangingPunct="1">
              <a:lnSpc>
                <a:spcPct val="80000"/>
              </a:lnSpc>
            </a:pPr>
            <a:endParaRPr lang="hu-HU" sz="1900" smtClean="0"/>
          </a:p>
          <a:p>
            <a:pPr eaLnBrk="1" hangingPunct="1">
              <a:lnSpc>
                <a:spcPct val="80000"/>
              </a:lnSpc>
            </a:pPr>
            <a:endParaRPr lang="hu-HU" sz="2800" smtClean="0"/>
          </a:p>
        </p:txBody>
      </p:sp>
      <p:pic>
        <p:nvPicPr>
          <p:cNvPr id="19460" name="Picture 2" descr="C:\Documents and Settings\Marcell\Local Settings\Temporary Internet Files\Content.IE5\AII5LH8D\MM90031576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14313"/>
            <a:ext cx="12858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4151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Energiák képekben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0483" name="Picture 5" descr="http://www.alternativenergia.net/sites/default/files/images/napenergia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381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Kép 12" descr="0363-a-kormany-a-szelenergia-engedelyezes-egyszerusiteset-tervez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64305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Kép 14" descr="images hullá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643446"/>
            <a:ext cx="2171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Kép 15" descr="gasifi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1571625"/>
            <a:ext cx="321468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Kép 16" descr="image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4429132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Kép 17" descr="fuelcell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143380"/>
            <a:ext cx="2170113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545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Kérdések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Mit nevezünk energiahordozóknak?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Mi a hátránya </a:t>
            </a:r>
            <a:r>
              <a:rPr lang="hu-HU" dirty="0" smtClean="0"/>
              <a:t>a szélerőműveknek</a:t>
            </a:r>
            <a:r>
              <a:rPr lang="hu-HU" dirty="0" smtClean="0"/>
              <a:t>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Mit kell kibírnia a hullámerőműveknek?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Biomassza folyamatnál mi a 2. lépés?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A vízenergiánál mivel szabályozzák a víz áramlását az erőműbe?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hu-HU" dirty="0" smtClean="0"/>
              <a:t>A napenergiánál milyen anyagból készül a napelem? Mi a hátránya a napenergiának?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hu-HU" dirty="0"/>
          </a:p>
        </p:txBody>
      </p:sp>
    </p:spTree>
  </p:cSld>
  <p:clrMapOvr>
    <a:masterClrMapping/>
  </p:clrMapOvr>
  <p:transition spd="med" advTm="3190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5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5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35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50"/>
                            </p:stCondLst>
                            <p:childTnLst>
                              <p:par>
                                <p:cTn id="3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5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35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Energiahordozók %-os elosztása</a:t>
            </a:r>
            <a:endParaRPr lang="hu-H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22531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presentationml/2006/ole">
            <p:oleObj spid="_x0000_s1026" name="Munkalap" r:id="rId3" imgW="8229552" imgH="4572204" progId="Excel.Sheet.8">
              <p:embed/>
            </p:oleObj>
          </a:graphicData>
        </a:graphic>
      </p:graphicFrame>
    </p:spTree>
  </p:cSld>
  <p:clrMapOvr>
    <a:masterClrMapping/>
  </p:clrMapOvr>
  <p:transition spd="med" advTm="1218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25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Források: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36"/>
            <a:ext cx="8229600" cy="5026039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hu-HU" sz="2300" dirty="0" smtClean="0">
                <a:latin typeface="Times New Roman" pitchFamily="18" charset="0"/>
              </a:rPr>
              <a:t>http://www.google.hu/search?hl=hu&amp;gs_rn=2&amp;gs_ri=hp&amp;cp=5&amp;gs_id=4g&amp;xhr=t&amp;q=napenergia&amp;bav=on.2,or.r_gc.r_pw.r_qf.&amp;bvm=bv.42080656,d.Yms&amp;biw=1440&amp;bih=737&amp;um=1&amp;ie=UTF-8&amp;tbm=isch&amp;source=og&amp;sa=N&amp;tab=wi&amp;ei=wVkXUZ6jN87LswbcioGwBA#um=1&amp;hl=hu&amp;tbo=d&amp;tbm=isch&amp;sa=1&amp;q=energiahordoz%C3%B3k&amp;oq=Energiah&amp;gs_l=img.3.0.0l3j0i10i24j0i24l6.493289.499639.2.500818.16.11.4.1.1.0</a:t>
            </a:r>
            <a:r>
              <a:rPr lang="hu-HU" sz="2300" dirty="0" smtClean="0">
                <a:latin typeface="Times New Roman" pitchFamily="18" charset="0"/>
                <a:hlinkClick r:id="rId2" action="ppaction://hlinkfile"/>
              </a:rPr>
              <a:t>.79.746.11.11.0...0.0...1c.1.2.img.BScEIIq_03A&amp;bav=on.2,or.r_gc.r_pw.r_qf.&amp;bvm=bv.42080656,d.Yms&amp;fp=30c127446224e611&amp;biw=1440&amp;bih=737</a:t>
            </a:r>
            <a:endParaRPr lang="hu-HU" sz="2300" dirty="0" smtClean="0">
              <a:latin typeface="Times New Roman" pitchFamily="18" charset="0"/>
            </a:endParaRPr>
          </a:p>
          <a:p>
            <a:pPr eaLnBrk="1" hangingPunct="1">
              <a:lnSpc>
                <a:spcPts val="3000"/>
              </a:lnSpc>
            </a:pPr>
            <a:r>
              <a:rPr lang="hu-HU" sz="2300" dirty="0" smtClean="0">
                <a:latin typeface="Times New Roman" pitchFamily="18" charset="0"/>
                <a:hlinkClick r:id="rId3"/>
              </a:rPr>
              <a:t>http://www.energiakaland.hu/energiaorszag/energiaforrasok</a:t>
            </a:r>
            <a:endParaRPr lang="hu-HU" sz="23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800" dirty="0" smtClean="0"/>
          </a:p>
        </p:txBody>
      </p:sp>
    </p:spTree>
  </p:cSld>
  <p:clrMapOvr>
    <a:masterClrMapping/>
  </p:clrMapOvr>
  <p:transition spd="med" advTm="1373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Köszönöm a figyelmet!</a:t>
            </a:r>
          </a:p>
        </p:txBody>
      </p:sp>
      <p:pic>
        <p:nvPicPr>
          <p:cNvPr id="23555" name="Picture 5" descr="www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05125" y="3073400"/>
            <a:ext cx="3333750" cy="2190750"/>
          </a:xfrm>
        </p:spPr>
      </p:pic>
    </p:spTree>
  </p:cSld>
  <p:clrMapOvr>
    <a:masterClrMapping/>
  </p:clrMapOvr>
  <p:transition spd="med" advTm="7016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Tartalomjegyzék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hu-HU" smtClean="0"/>
              <a:t>Miért van szükség energiahordozókra?</a:t>
            </a:r>
          </a:p>
          <a:p>
            <a:pPr eaLnBrk="1" hangingPunct="1"/>
            <a:r>
              <a:rPr lang="hu-HU" smtClean="0"/>
              <a:t>Megújuló energiák</a:t>
            </a:r>
          </a:p>
          <a:p>
            <a:pPr eaLnBrk="1" hangingPunct="1"/>
            <a:r>
              <a:rPr lang="hu-HU" smtClean="0"/>
              <a:t>Energiák képekben</a:t>
            </a:r>
          </a:p>
          <a:p>
            <a:pPr eaLnBrk="1" hangingPunct="1"/>
            <a:r>
              <a:rPr lang="hu-HU" smtClean="0"/>
              <a:t>Kérdések</a:t>
            </a:r>
          </a:p>
          <a:p>
            <a:pPr eaLnBrk="1" hangingPunct="1"/>
            <a:r>
              <a:rPr lang="hu-HU" smtClean="0"/>
              <a:t>Diagram</a:t>
            </a:r>
          </a:p>
          <a:p>
            <a:pPr eaLnBrk="1" hangingPunct="1"/>
            <a:r>
              <a:rPr lang="hu-HU" smtClean="0"/>
              <a:t>Forrás</a:t>
            </a:r>
          </a:p>
        </p:txBody>
      </p:sp>
    </p:spTree>
  </p:cSld>
  <p:clrMapOvr>
    <a:masterClrMapping/>
  </p:clrMapOvr>
  <p:transition spd="med" advTm="1017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Miért van szükség energiahordozókra?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275388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1600" smtClean="0"/>
              <a:t>Az energia a változás hajtóereje</a:t>
            </a:r>
            <a:r>
              <a:rPr lang="hu-HU" sz="160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u-HU" sz="1600" smtClean="0"/>
              <a:t>Tudjuk milyen az, amikor „semmire sem elég az energiánk” és milyen az, ha valakit „majd szétvet az energia”.</a:t>
            </a:r>
            <a:br>
              <a:rPr lang="hu-HU" sz="1600" smtClean="0"/>
            </a:br>
            <a:r>
              <a:rPr lang="hu-HU" sz="1600" smtClean="0"/>
              <a:t>Félünk az energiaárak emelkedésétől és hallhattunk már arról is, hogy a világot energiaválság fenyegeti.</a:t>
            </a:r>
            <a:br>
              <a:rPr lang="hu-HU" sz="1600" smtClean="0"/>
            </a:br>
            <a:r>
              <a:rPr lang="hu-HU" sz="1600" smtClean="0"/>
              <a:t>A háborúk célja sokszor az energiaforrások megszerzése.</a:t>
            </a:r>
            <a:br>
              <a:rPr lang="hu-HU" sz="1600" smtClean="0"/>
            </a:br>
            <a:r>
              <a:rPr lang="hu-HU" sz="1600" smtClean="0"/>
              <a:t>Ezért szükségessé vált a megújuló energiaforrások létesítése.</a:t>
            </a:r>
            <a:br>
              <a:rPr lang="hu-HU" sz="1600" smtClean="0"/>
            </a:br>
            <a:r>
              <a:rPr lang="hu-HU" sz="1600" smtClean="0"/>
              <a:t>A természettudományi enciklopédia következő megjelent kötetében az ENERGIA áll a középpontban.</a:t>
            </a:r>
            <a:br>
              <a:rPr lang="hu-HU" sz="1600" smtClean="0"/>
            </a:br>
            <a:r>
              <a:rPr lang="hu-HU" sz="1600" smtClean="0"/>
              <a:t>A kötet az emberiség legfontosabb energiaforrásaival foglalkozik.</a:t>
            </a:r>
            <a:br>
              <a:rPr lang="hu-HU" sz="1600" smtClean="0"/>
            </a:br>
            <a:r>
              <a:rPr lang="hu-HU" sz="1600" smtClean="0"/>
              <a:t>Az energia az a képesség, ami változást hoz létre, ami hat, megváltoztat vagy mozgásba lendít. </a:t>
            </a:r>
          </a:p>
          <a:p>
            <a:pPr eaLnBrk="1" hangingPunct="1">
              <a:lnSpc>
                <a:spcPct val="90000"/>
              </a:lnSpc>
            </a:pPr>
            <a:endParaRPr lang="hu-HU" sz="1600" smtClean="0"/>
          </a:p>
          <a:p>
            <a:pPr eaLnBrk="1" hangingPunct="1">
              <a:lnSpc>
                <a:spcPct val="90000"/>
              </a:lnSpc>
            </a:pPr>
            <a:r>
              <a:rPr lang="hu-HU" sz="1600" smtClean="0"/>
              <a:t>Elsődleges energiaforrások: (% 2003)</a:t>
            </a:r>
            <a:br>
              <a:rPr lang="hu-HU" sz="1600" smtClean="0"/>
            </a:br>
            <a:r>
              <a:rPr lang="hu-HU" sz="1600" smtClean="0"/>
              <a:t>Kőolaj 36</a:t>
            </a:r>
            <a:br>
              <a:rPr lang="hu-HU" sz="1600" smtClean="0"/>
            </a:br>
            <a:r>
              <a:rPr lang="hu-HU" sz="1600" smtClean="0"/>
              <a:t>Szén 24</a:t>
            </a:r>
            <a:br>
              <a:rPr lang="hu-HU" sz="1600" smtClean="0"/>
            </a:br>
            <a:r>
              <a:rPr lang="hu-HU" sz="1600" smtClean="0"/>
              <a:t>Földgáz 21</a:t>
            </a:r>
            <a:br>
              <a:rPr lang="hu-HU" sz="1600" smtClean="0"/>
            </a:br>
            <a:r>
              <a:rPr lang="hu-HU" sz="1600" smtClean="0"/>
              <a:t>Megújuló források 19</a:t>
            </a:r>
            <a:br>
              <a:rPr lang="hu-HU" sz="1600" smtClean="0"/>
            </a:br>
            <a:endParaRPr lang="hu-HU" sz="1600" smtClean="0"/>
          </a:p>
        </p:txBody>
      </p:sp>
      <p:pic>
        <p:nvPicPr>
          <p:cNvPr id="11268" name="Picture 4" descr="MM90023474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285273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554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Napenergia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90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000" b="1" i="1" dirty="0" smtClean="0"/>
              <a:t>Felhasználása</a:t>
            </a:r>
            <a:r>
              <a:rPr lang="hu-HU" sz="2000" dirty="0" smtClean="0"/>
              <a:t>: növénytermesztés, energiatermelés(napelem, napkollektor)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dirty="0" smtClean="0"/>
              <a:t>Hátránya: szakaszosan süt csak a nap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b="1" i="1" dirty="0" smtClean="0"/>
              <a:t>Folyamat, hogy hogyan termel energiát:</a:t>
            </a:r>
            <a:r>
              <a:rPr lang="hu-HU" sz="20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dirty="0" smtClean="0"/>
              <a:t>1. A Nap fény formájában energiát bocsát ki.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dirty="0" smtClean="0"/>
              <a:t>2. A napelemek olyan anyagból készülnek, hogy amikor fény esik rájuk, akkor áramot termelnek.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dirty="0" smtClean="0"/>
              <a:t>3. Az áram a vezetékeken keresztül eljut oda, ahova szeretnénk.</a:t>
            </a:r>
          </a:p>
        </p:txBody>
      </p:sp>
      <p:pic>
        <p:nvPicPr>
          <p:cNvPr id="12292" name="Picture 4" descr="MM900282799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3284538"/>
            <a:ext cx="1409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napenerg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3716338"/>
            <a:ext cx="3286125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17141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229600" cy="1143000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Biomassza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25"/>
            <a:ext cx="7885113" cy="3598863"/>
          </a:xfrm>
        </p:spPr>
        <p:txBody>
          <a:bodyPr>
            <a:normAutofit/>
          </a:bodyPr>
          <a:lstStyle/>
          <a:p>
            <a:pPr eaLnBrk="1" hangingPunct="1">
              <a:spcAft>
                <a:spcPct val="15000"/>
              </a:spcAft>
            </a:pPr>
            <a:r>
              <a:rPr lang="hu-HU" sz="1700" b="1" i="1" dirty="0" smtClean="0">
                <a:latin typeface="Arial" charset="0"/>
              </a:rPr>
              <a:t>Tudnivalók:</a:t>
            </a:r>
          </a:p>
          <a:p>
            <a:pPr eaLnBrk="1" hangingPunct="1"/>
            <a:r>
              <a:rPr lang="hu-HU" sz="1700" dirty="0" smtClean="0">
                <a:latin typeface="Arial" charset="0"/>
              </a:rPr>
              <a:t>A Földünkön található  összes élő anyag – más néven biomassza.</a:t>
            </a:r>
          </a:p>
          <a:p>
            <a:pPr eaLnBrk="1" hangingPunct="1"/>
            <a:r>
              <a:rPr lang="hu-HU" sz="1700" b="1" i="1" dirty="0" smtClean="0">
                <a:latin typeface="Arial" charset="0"/>
              </a:rPr>
              <a:t>Előnyök:</a:t>
            </a:r>
            <a:r>
              <a:rPr lang="hu-HU" sz="1700" b="1" dirty="0" smtClean="0">
                <a:latin typeface="Arial" charset="0"/>
              </a:rPr>
              <a:t> </a:t>
            </a:r>
          </a:p>
          <a:p>
            <a:pPr eaLnBrk="1" hangingPunct="1"/>
            <a:r>
              <a:rPr lang="hu-HU" sz="1700" dirty="0" smtClean="0">
                <a:latin typeface="Arial" charset="0"/>
              </a:rPr>
              <a:t>Előnyös a mezőgazdaságból élőknek mivel piacot teremt a terményeiknek.</a:t>
            </a:r>
          </a:p>
          <a:p>
            <a:pPr eaLnBrk="1" hangingPunct="1"/>
            <a:r>
              <a:rPr lang="hu-HU" sz="1700" dirty="0" smtClean="0">
                <a:latin typeface="Arial" charset="0"/>
              </a:rPr>
              <a:t>A biomassza megújuló energiaforrás – az eltüzelt növények helyére újabbak ültethetők. </a:t>
            </a:r>
          </a:p>
          <a:p>
            <a:pPr eaLnBrk="1" hangingPunct="1"/>
            <a:r>
              <a:rPr lang="hu-HU" sz="1700" b="1" i="1" dirty="0" smtClean="0">
                <a:latin typeface="Arial" charset="0"/>
              </a:rPr>
              <a:t>Hátrányok: </a:t>
            </a:r>
          </a:p>
          <a:p>
            <a:pPr eaLnBrk="1" hangingPunct="1"/>
            <a:r>
              <a:rPr lang="hu-HU" sz="1700" dirty="0" smtClean="0">
                <a:latin typeface="Arial" charset="0"/>
              </a:rPr>
              <a:t>A biomassza alapú áramtermelés költséges módja a villamos energia előállításának. </a:t>
            </a:r>
          </a:p>
          <a:p>
            <a:pPr eaLnBrk="1" hangingPunct="1">
              <a:lnSpc>
                <a:spcPct val="70000"/>
              </a:lnSpc>
            </a:pPr>
            <a:endParaRPr lang="hu-HU" sz="1700" b="1" i="1" dirty="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hu-HU" sz="1600" b="1" i="1" dirty="0" smtClean="0">
              <a:latin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hu-HU" sz="1700" b="1" i="1" dirty="0" smtClean="0"/>
          </a:p>
        </p:txBody>
      </p:sp>
      <p:pic>
        <p:nvPicPr>
          <p:cNvPr id="13316" name="Picture 5" descr="bioenergi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256"/>
            <a:ext cx="3051175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288" y="4076700"/>
            <a:ext cx="4968875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1700" b="1" i="1">
                <a:latin typeface="Arial" charset="0"/>
              </a:rPr>
              <a:t>Folyamat:</a:t>
            </a:r>
          </a:p>
          <a:p>
            <a:r>
              <a:rPr lang="hu-HU" sz="1700">
                <a:latin typeface="Arial" charset="0"/>
              </a:rPr>
              <a:t>1. A biomasszát például a faforgácsot az erőműbe szállítják.</a:t>
            </a:r>
          </a:p>
          <a:p>
            <a:r>
              <a:rPr lang="hu-HU" sz="1700">
                <a:latin typeface="Arial" charset="0"/>
              </a:rPr>
              <a:t>2. A biomasszát a kazánba teszik.</a:t>
            </a:r>
          </a:p>
          <a:p>
            <a:r>
              <a:rPr lang="hu-HU" sz="1700">
                <a:latin typeface="Arial" charset="0"/>
              </a:rPr>
              <a:t>3. Elégetik, majd vizet forralnak, hogy gőzt állítsanak elő.</a:t>
            </a:r>
          </a:p>
          <a:p>
            <a:r>
              <a:rPr lang="hu-HU" sz="1700">
                <a:latin typeface="Arial" charset="0"/>
              </a:rPr>
              <a:t>4. A gőz meghajtja a turbinát ami egy generátort és elektromos áram keletkezik</a:t>
            </a:r>
            <a:r>
              <a:rPr lang="hu-HU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hu-HU"/>
          </a:p>
        </p:txBody>
      </p:sp>
    </p:spTree>
  </p:cSld>
  <p:clrMapOvr>
    <a:masterClrMapping/>
  </p:clrMapOvr>
  <p:transition spd="med" advTm="3112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Árapály-energia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hu-HU" sz="1800" b="1" i="1" dirty="0" smtClean="0"/>
              <a:t>Tudnivalók:</a:t>
            </a:r>
          </a:p>
          <a:p>
            <a:pPr eaLnBrk="1" hangingPunct="1"/>
            <a:r>
              <a:rPr lang="hu-HU" sz="1800" dirty="0" smtClean="0"/>
              <a:t>Az árapály-jelenséget a Napnak és a Holdnak a Földre és annak vizeire gyakorolt tömegvonzása okozza. A nagy sebességű árapályhullámokat a dagálykor és apálykor tapasztalható vízmozgás okozza. A kinyerhető energia mennyisége a hullámok méretétől és sebességétől függ. </a:t>
            </a:r>
          </a:p>
          <a:p>
            <a:pPr eaLnBrk="1" hangingPunct="1"/>
            <a:r>
              <a:rPr lang="hu-HU" sz="1800" b="1" i="1" dirty="0" smtClean="0"/>
              <a:t>Előnyök:</a:t>
            </a:r>
          </a:p>
          <a:p>
            <a:pPr eaLnBrk="1" hangingPunct="1"/>
            <a:r>
              <a:rPr lang="hu-HU" sz="1800" dirty="0" smtClean="0"/>
              <a:t>Az árapály-jelenség kiszámítható. </a:t>
            </a:r>
          </a:p>
          <a:p>
            <a:pPr eaLnBrk="1" hangingPunct="1"/>
            <a:r>
              <a:rPr lang="hu-HU" sz="1800" dirty="0" smtClean="0"/>
              <a:t>A létesítmény felépítése után az erőmű üzemeltetési költsége alacsony, így olcsón lehet benne energiát termelni. </a:t>
            </a:r>
          </a:p>
          <a:p>
            <a:pPr eaLnBrk="1" hangingPunct="1"/>
            <a:r>
              <a:rPr lang="hu-HU" sz="1800" b="1" i="1" dirty="0" smtClean="0"/>
              <a:t>Hátrányok:</a:t>
            </a:r>
          </a:p>
          <a:p>
            <a:pPr eaLnBrk="1" hangingPunct="1"/>
            <a:r>
              <a:rPr lang="hu-HU" sz="1800" dirty="0" smtClean="0"/>
              <a:t>Az erőmű csak dagálykor és apálykor – összesen napi 20 órában – termel áramot. </a:t>
            </a:r>
          </a:p>
          <a:p>
            <a:pPr eaLnBrk="1" hangingPunct="1"/>
            <a:r>
              <a:rPr lang="hu-HU" sz="1800" dirty="0" smtClean="0"/>
              <a:t>A duzzasztógátak építése igen költséges. </a:t>
            </a:r>
          </a:p>
          <a:p>
            <a:pPr eaLnBrk="1" hangingPunct="1"/>
            <a:r>
              <a:rPr lang="hu-HU" sz="1800" b="1" i="1" dirty="0" smtClean="0"/>
              <a:t>Folyamat:</a:t>
            </a:r>
          </a:p>
          <a:p>
            <a:pPr eaLnBrk="1" hangingPunct="1"/>
            <a:r>
              <a:rPr lang="hu-HU" sz="1800" dirty="0" smtClean="0"/>
              <a:t>1. A szerkezetet a hullám útjába építik, ahol a víz keresztül áramlik a lapátokon és így termel elektromos áramot.</a:t>
            </a:r>
          </a:p>
          <a:p>
            <a:pPr eaLnBrk="1" hangingPunct="1">
              <a:lnSpc>
                <a:spcPct val="80000"/>
              </a:lnSpc>
            </a:pPr>
            <a:endParaRPr lang="hu-HU" sz="1800" dirty="0" smtClean="0"/>
          </a:p>
        </p:txBody>
      </p:sp>
    </p:spTree>
  </p:cSld>
  <p:clrMapOvr>
    <a:masterClrMapping/>
  </p:clrMapOvr>
  <p:transition spd="med" advTm="3811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4" descr="ANd9GcQRb6PmaYZJ6FvJgn6PME2Pr69xQVifYxa1qMqrSaD2bsqejMPY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205038"/>
            <a:ext cx="1944687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4282" y="0"/>
            <a:ext cx="8229600" cy="1380799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Szélenergia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569325" cy="49688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Tudnivalók:</a:t>
            </a:r>
            <a:endParaRPr lang="hu-HU" sz="1700" dirty="0" smtClean="0"/>
          </a:p>
          <a:p>
            <a:pPr eaLnBrk="1" hangingPunct="1">
              <a:lnSpc>
                <a:spcPct val="90000"/>
              </a:lnSpc>
              <a:spcAft>
                <a:spcPct val="10000"/>
              </a:spcAft>
            </a:pPr>
            <a:r>
              <a:rPr lang="hu-HU" sz="1700" dirty="0" smtClean="0"/>
              <a:t>A szél a Föld légkörét érő egyenlőtlen erősségű napsugárzás hatására alakul ki. A légkörben található melegebb légrétegek sűrűsége kisebb az őket körülvevő hűvösebb légtömegekénél. A melegebb régiókban található levegő felfelé száll.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Előnyök: </a:t>
            </a:r>
            <a:endParaRPr lang="hu-HU" sz="1700" dirty="0" smtClean="0"/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A szélerőművek üzemeltetési költségei igen alacsonyak.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Egyáltalán nem bocsátanak ki szén-dioxidot, így nem növelik az üvegházhatást.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Hátrányok: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Nem tudjuk befolyásolni, mikor fújjon a szél. Nagyon gyenge vagy nagyon erős szélben a turbinák leállnak.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Szélerőművek csak bizonyos területeken építhetőek: többnyire olyan helyeken, ahol sokat fúj a szél – például dombvidékeken vagy tengerpartok mentén. 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b="1" i="1" dirty="0" smtClean="0"/>
              <a:t>Folyamat:</a:t>
            </a:r>
            <a:endParaRPr lang="hu-HU" sz="1700" dirty="0" smtClean="0"/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1. A szél megforgatja a lapátokat, amelyek egy tengelyt forgatnak meg.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2. A gondolában van egy fogaskerék és a generátor, ami termeli az elektromos energiát.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3. Az itt keletkező áram a tornyon belül kábeleken keresztül a transzformátorba kerül.</a:t>
            </a:r>
          </a:p>
          <a:p>
            <a:pPr eaLnBrk="1" hangingPunct="1">
              <a:lnSpc>
                <a:spcPct val="90000"/>
              </a:lnSpc>
            </a:pPr>
            <a:r>
              <a:rPr lang="hu-HU" sz="1700" dirty="0" smtClean="0"/>
              <a:t>4. Végül az elektromos energia a hálózatba kerül.</a:t>
            </a:r>
          </a:p>
        </p:txBody>
      </p:sp>
      <p:pic>
        <p:nvPicPr>
          <p:cNvPr id="15364" name="Picture 7" descr="MM900365179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260350"/>
            <a:ext cx="10001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MM900283597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60350"/>
            <a:ext cx="7794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546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2844" y="285728"/>
            <a:ext cx="8229600" cy="1399032"/>
          </a:xfrm>
        </p:spPr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Vízenergia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522922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Tudnivalók: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víz körforgása a napenergia közvetett megnyilvánulása. A napenergia hatására a tengerekből és a tavakból víz párolog el.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Előnyök: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gátak segítségével a víz </a:t>
            </a:r>
            <a:r>
              <a:rPr lang="hu-HU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betározható</a:t>
            </a: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így megszabhatják az áramtermelés idejét és mértékét.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Hirtelen megnövekvő áramszükséglet esetén az erőmű teljesítménye igen gyorsan fokozható.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Hátrányok: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gátak építése igen költséges.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tározók létesítése során értékes földterületeket árasztanak el, melynek során lakóterületek és természetes élőhelyek sérülhetnek.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Folyamat: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 A </a:t>
            </a:r>
            <a:r>
              <a:rPr lang="hu-HU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magasesésű</a:t>
            </a: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u-HU" sz="1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vízekhez</a:t>
            </a: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építik.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 A völgy alacsonyabb végénél gátat építenek.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3. A gáton belül hatalmas zsilipek vannak amik szabályozzák a víz áramlását.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4. A víz meghajt egy turbinát ami egy generátort és elektromos áramot termel.</a:t>
            </a:r>
          </a:p>
          <a:p>
            <a:pPr eaLnBrk="1" hangingPunct="1">
              <a:lnSpc>
                <a:spcPct val="70000"/>
              </a:lnSpc>
            </a:pPr>
            <a:endParaRPr lang="hu-HU" sz="1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70000"/>
              </a:lnSpc>
            </a:pPr>
            <a:endParaRPr lang="hu-HU" sz="1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6388" name="Picture 6" descr="MM90028359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333375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MM900282794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14313"/>
            <a:ext cx="1409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4499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Geotermikus energia</a:t>
            </a:r>
            <a:br>
              <a:rPr lang="hu-HU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u-HU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52324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hu-HU" sz="1800" b="1" i="1" dirty="0" smtClean="0"/>
              <a:t>Tudnivalók: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A hő egy mélyen a földfelszín alatt található rétegből, a forró földköpenyből származik. A földköpenyben található olvadt kőzetek a felsőbb rétegekbe kerülhetnek, ezzel hőt juttatva a felszín közelébe.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b="1" i="1" dirty="0" smtClean="0"/>
              <a:t>Előnyök: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A geotermikus energia használata során nem keletkeznek szennyező égéstermékek, káros anyagok.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A geotermikus erőművek üzemeltetési költsége igen alacsony.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b="1" i="1" dirty="0" smtClean="0"/>
              <a:t>Hátrányok: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Nem könnyű geotermikus erőművek létesítésére alkalmas helyszínt találni.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Telepítésük költségigényes 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b="1" i="1" dirty="0" smtClean="0"/>
              <a:t>Folyamat:</a:t>
            </a:r>
            <a:endParaRPr lang="hu-HU" sz="1800" dirty="0" smtClean="0"/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1. Az esővíz beszivárog a talajba.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2. Kazán. A forró víz hatására a víz egy része elpárolog.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3. A gőz megforgatja a turbinát.</a:t>
            </a:r>
          </a:p>
          <a:p>
            <a:pPr eaLnBrk="1" hangingPunct="1">
              <a:lnSpc>
                <a:spcPct val="85000"/>
              </a:lnSpc>
            </a:pPr>
            <a:r>
              <a:rPr lang="hu-HU" sz="1800" dirty="0" smtClean="0"/>
              <a:t>4. A turbina generátorhoz van kapcsolva. Ahogy a generátor mozog elektromos áramot termel.</a:t>
            </a:r>
          </a:p>
          <a:p>
            <a:pPr eaLnBrk="1" hangingPunct="1">
              <a:lnSpc>
                <a:spcPct val="70000"/>
              </a:lnSpc>
            </a:pPr>
            <a:endParaRPr lang="hu-HU" sz="1800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hu-HU" sz="1800" b="1" i="1" dirty="0" smtClean="0"/>
          </a:p>
        </p:txBody>
      </p:sp>
      <p:pic>
        <p:nvPicPr>
          <p:cNvPr id="17412" name="Picture 4" descr="MM900336965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333375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ge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2338" y="4149725"/>
            <a:ext cx="1871662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46188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281</TotalTime>
  <Words>1093</Words>
  <Application>Microsoft Office PowerPoint</Application>
  <PresentationFormat>Diavetítés a képernyőre (4:3 oldalarány)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8" baseType="lpstr">
      <vt:lpstr>Lendület</vt:lpstr>
      <vt:lpstr>Microsoft Office Excel 97-2003 munkalap</vt:lpstr>
      <vt:lpstr>Megújuló energiák</vt:lpstr>
      <vt:lpstr>Tartalomjegyzék </vt:lpstr>
      <vt:lpstr>Miért van szükség energiahordozókra?</vt:lpstr>
      <vt:lpstr>Napenergia </vt:lpstr>
      <vt:lpstr>Biomassza </vt:lpstr>
      <vt:lpstr>Árapály-energia</vt:lpstr>
      <vt:lpstr>Szélenergia</vt:lpstr>
      <vt:lpstr>Vízenergia </vt:lpstr>
      <vt:lpstr>Geotermikus energia </vt:lpstr>
      <vt:lpstr>Hidrogén üzemanyagcellák</vt:lpstr>
      <vt:lpstr>Hullámenergia </vt:lpstr>
      <vt:lpstr>Energiák képekben</vt:lpstr>
      <vt:lpstr>Kérdések</vt:lpstr>
      <vt:lpstr>Energiahordozók %-os elosztása</vt:lpstr>
      <vt:lpstr>Források: </vt:lpstr>
      <vt:lpstr>Köszönöm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energiák</dc:title>
  <dc:creator>Marci</dc:creator>
  <cp:lastModifiedBy>Szakács</cp:lastModifiedBy>
  <cp:revision>19</cp:revision>
  <dcterms:created xsi:type="dcterms:W3CDTF">2013-02-10T08:07:41Z</dcterms:created>
  <dcterms:modified xsi:type="dcterms:W3CDTF">2013-02-15T18:38:55Z</dcterms:modified>
</cp:coreProperties>
</file>